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  <p:sldMasterId id="2147483716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Black" panose="02000000000000000000" pitchFamily="2" charset="0"/>
      <p:bold r:id="rId35"/>
      <p:boldItalic r:id="rId36"/>
    </p:embeddedFont>
    <p:embeddedFont>
      <p:font typeface="Roboto Light" panose="02000000000000000000" pitchFamily="2" charset="0"/>
      <p:regular r:id="rId37"/>
      <p:bold r:id="rId38"/>
      <p:italic r:id="rId39"/>
      <p:boldItalic r:id="rId40"/>
    </p:embeddedFont>
    <p:embeddedFont>
      <p:font typeface="Roboto Medium" panose="02000000000000000000" pitchFamily="2" charset="0"/>
      <p:regular r:id="rId41"/>
      <p:bold r:id="rId42"/>
      <p:italic r:id="rId43"/>
      <p:boldItalic r:id="rId44"/>
    </p:embeddedFont>
    <p:embeddedFont>
      <p:font typeface="Roboto Thin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704C05-89C9-4D73-83D9-A584EFAEF777}">
  <a:tblStyle styleId="{49704C05-89C9-4D73-83D9-A584EFAEF7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3b0d66e6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13b0d66e6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13b0d66e62e_0_13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13b0d66e62e_0_13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13b0d66e62e_0_14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13b0d66e62e_0_14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3b0d66e62e_0_1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13b0d66e62e_0_1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13b0d66e62e_0_1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13b0d66e62e_0_1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13b0d66e62e_0_12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13b0d66e62e_0_12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13b0d66e62e_0_14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13b0d66e62e_0_14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13cc0c4c2a0_0_1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13cc0c4c2a0_0_1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13cc0c4c2a0_0_3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13cc0c4c2a0_0_3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3cc0c4c2a0_0_5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3cc0c4c2a0_0_5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13cc0c4c2a0_0_7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13cc0c4c2a0_0_7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3b0d66e62e_0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13b0d66e62e_0_1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13cc0c4c2a0_0_8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13cc0c4c2a0_0_8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13cc0c4c2a0_0_9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13cc0c4c2a0_0_9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13cc0c4c2a0_0_10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13cc0c4c2a0_0_10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13cc0c4c2a0_0_11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13cc0c4c2a0_0_11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13cc0c4c2a0_0_12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13cc0c4c2a0_0_12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13cc0c4c2a0_0_13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13cc0c4c2a0_0_13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13cc0c4c2a0_0_14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13cc0c4c2a0_0_14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13cc0c4c2a0_0_15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13cc0c4c2a0_0_15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13b0d66e62e_0_2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13b0d66e62e_0_2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13b0d66e62e_0_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13b0d66e62e_0_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13b0d66e62e_0_6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13b0d66e62e_0_6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13b0d66e62e_0_7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13b0d66e62e_0_7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13b0d66e62e_0_8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13b0d66e62e_0_8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3b0d66e62e_0_10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3b0d66e62e_0_10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13b0d66e62e_0_11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13b0d66e62e_0_11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" name="Google Shape;58;p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" name="Google Shape;60;p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" name="Google Shape;76;p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3" name="Google Shape;83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85" name="Google Shape;85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3" name="Google Shape;93;p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" name="Google Shape;103;p2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3" name="Google Shape;113;p2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20" name="Google Shape;120;p2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5" name="Google Shape;135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7" name="Google Shape;137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" name="Google Shape;138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5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7" name="Google Shape;14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7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/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" name="Google Shape;17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83" name="Google Shape;183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3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/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Google Shape;200;p31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1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3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5" name="Google Shape;20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3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9" name="Google Shape;219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0" name="Google Shape;220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1" name="Google Shape;221;p33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3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4" name="Google Shape;224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1" name="Google Shape;231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3" name="Google Shape;233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5" name="Google Shape;235;p34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36" name="Google Shape;236;p3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7" name="Google Shape;237;p3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34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39" name="Google Shape;239;p3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3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34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42" name="Google Shape;242;p3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34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45" name="Google Shape;245;p3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3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34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4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8" name="Google Shape;2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" name="Google Shape;259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0" name="Google Shape;260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" name="Google Shape;261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62" name="Google Shape;262;p35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63" name="Google Shape;263;p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265;p35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66" name="Google Shape;266;p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35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69" name="Google Shape;269;p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0" name="Google Shape;270;p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35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72" name="Google Shape;272;p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35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5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5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35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82" name="Google Shape;282;p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3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5" name="Google Shape;295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3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00" name="Google Shape;300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1" name="Google Shape;301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3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3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04" name="Google Shape;30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5" name="Google Shape;30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3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3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8" name="Google Shape;308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9" name="Google Shape;309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" name="Google Shape;310;p3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3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12" name="Google Shape;31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3" name="Google Shape;31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3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3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6" name="Google Shape;31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7" name="Google Shape;31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36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36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6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6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36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7" name="Google Shape;32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9" name="Google Shape;32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0" name="Google Shape;33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31" name="Google Shape;331;p3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32" name="Google Shape;33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3" name="Google Shape;33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7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7" name="Google Shape;33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8" name="Google Shape;33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3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41" name="Google Shape;341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2" name="Google Shape;342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43;p3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3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45" name="Google Shape;345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3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8" name="Google Shape;348;p3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9" name="Google Shape;349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0" name="Google Shape;350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3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352;p3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53" name="Google Shape;35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4" name="Google Shape;35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" name="Google Shape;355;p37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37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7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37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64" name="Google Shape;36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Google Shape;365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6" name="Google Shape;366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7" name="Google Shape;367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68" name="Google Shape;368;p38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9" name="Google Shape;3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0" name="Google Shape;3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1" name="Google Shape;371;p3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38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" name="Google Shape;373;p38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74" name="Google Shape;3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5" name="Google Shape;3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" name="Google Shape;376;p38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38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" name="Google Shape;378;p38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9" name="Google Shape;3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0" name="Google Shape;3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381;p3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38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38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84" name="Google Shape;3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38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38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38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9" name="Google Shape;38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38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38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38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94" name="Google Shape;39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3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8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38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9" name="Google Shape;39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3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5" name="Google Shape;405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7" name="Google Shape;407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3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3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11" name="Google Shape;411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2" name="Google Shape;412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" name="Google Shape;413;p39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3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p3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6" name="Google Shape;416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7" name="Google Shape;417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39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3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" name="Google Shape;420;p3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21" name="Google Shape;421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2" name="Google Shape;422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" name="Google Shape;423;p39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3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" name="Google Shape;425;p3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6" name="Google Shape;426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7" name="Google Shape;427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" name="Google Shape;428;p39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3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0" name="Google Shape;430;p3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31" name="Google Shape;431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2" name="Google Shape;432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3" name="Google Shape;433;p39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3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" name="Google Shape;435;p3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6" name="Google Shape;436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7" name="Google Shape;437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39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3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" name="Google Shape;440;p3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41" name="Google Shape;441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2" name="Google Shape;442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39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3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" name="Google Shape;445;p3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6" name="Google Shape;446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7" name="Google Shape;447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39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2" name="Google Shape;4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" name="Google Shape;4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4" name="Google Shape;4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5" name="Google Shape;4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4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" name="Google Shape;457;p4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58" name="Google Shape;458;p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" name="Google Shape;460;p40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4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4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63" name="Google Shape;463;p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4" name="Google Shape;464;p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" name="Google Shape;465;p40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4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7" name="Google Shape;467;p4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68" name="Google Shape;468;p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9" name="Google Shape;469;p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" name="Google Shape;470;p40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4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472;p4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73" name="Google Shape;473;p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40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4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7" name="Google Shape;477;p4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78" name="Google Shape;478;p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9" name="Google Shape;479;p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40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4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4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83" name="Google Shape;483;p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40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4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4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88" name="Google Shape;488;p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9" name="Google Shape;489;p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0" name="Google Shape;490;p4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4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4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93" name="Google Shape;493;p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4" name="Google Shape;494;p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5" name="Google Shape;495;p4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9" name="Google Shape;499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0" name="Google Shape;500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1" name="Google Shape;50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2" name="Google Shape;502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03" name="Google Shape;503;p41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504" name="Google Shape;504;p4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4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41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1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08" name="Google Shape;508;p41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509" name="Google Shape;509;p4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0" name="Google Shape;510;p4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41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1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13" name="Google Shape;513;p41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14" name="Google Shape;514;p4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5" name="Google Shape;515;p4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41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1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1" name="Google Shape;521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2" name="Google Shape;522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3" name="Google Shape;523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Google Shape;524;p4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2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7" name="Google Shape;527;p42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2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9" name="Google Shape;529;p42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4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4" name="Google Shape;534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5" name="Google Shape;535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6" name="Google Shape;536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3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3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3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3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3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3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4" name="Google Shape;544;p43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3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43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3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3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3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0" name="Google Shape;550;p43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1" name="Google Shape;551;p43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3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3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43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43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3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3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2" name="Google Shape;562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3" name="Google Shape;563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4" name="Google Shape;564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4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4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4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4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4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3" name="Google Shape;57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1" name="Google Shape;58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2" name="Google Shape;58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3" name="Google Shape;58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4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4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4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4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2" name="Google Shape;59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0" name="Google Shape;600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1" name="Google Shape;601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2" name="Google Shape;602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4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4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4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11" name="Google Shape;611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9" name="Google Shape;619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0" name="Google Shape;620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21" name="Google Shape;621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2" name="Google Shape;622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47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4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7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47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47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30" name="Google Shape;630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8" name="Google Shape;638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9" name="Google Shape;639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0" name="Google Shape;640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1" name="Google Shape;641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4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4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4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4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4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4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4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1" name="Google Shape;651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0" name="Google Shape;660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1" name="Google Shape;661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2" name="Google Shape;662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3" name="Google Shape;663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4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4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4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4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4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4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3" name="Google Shape;67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2" name="Google Shape;68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3" name="Google Shape;683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4" name="Google Shape;684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5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5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5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5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5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5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5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3" name="Google Shape;693;p5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5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5" name="Google Shape;695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4" name="Google Shape;704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6" name="Google Shape;706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7" name="Google Shape;707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51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5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5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5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51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51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5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5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5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5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5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5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6" name="Google Shape;726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7" name="Google Shape;727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8" name="Google Shape;728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5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5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5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5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5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5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5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5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5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5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5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1" name="Google Shape;741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5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5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5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1" name="Google Shape;751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2" name="Google Shape;75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3" name="Google Shape;753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5" name="Google Shape;755;p5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5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5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5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5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5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5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5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5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6" name="Google Shape;76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6" name="Google Shape;776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7" name="Google Shape;777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8" name="Google Shape;778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1" name="Google Shape;781;p5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5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5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54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54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54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5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0" name="Google Shape;790;p54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1" name="Google Shape;791;p5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5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5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5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5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1" name="Google Shape;80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2" name="Google Shape;802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3" name="Google Shape;803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4" name="Google Shape;804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5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5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5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55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55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55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5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55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6" name="Google Shape;816;p5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5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5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6" name="Google Shape;826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7" name="Google Shape;827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8" name="Google Shape;82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9" name="Google Shape;82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5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5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5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5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5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5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5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5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5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5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5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5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3" name="Google Shape;843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56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5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3" name="Google Shape;853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4" name="Google Shape;854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5" name="Google Shape;855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56" name="Google Shape;856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7" name="Google Shape;857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5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5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5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5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5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1" name="Google Shape;87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5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2" name="Google Shape;882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3" name="Google Shape;883;p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84" name="Google Shape;884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5" name="Google Shape;885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5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5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5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5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1" name="Google Shape;891;p5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5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5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5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5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5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5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5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9" name="Google Shape;89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58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58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5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10" name="Google Shape;910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1" name="Google Shape;911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12" name="Google Shape;912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3" name="Google Shape;913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5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59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5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5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5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59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1" name="Google Shape;921;p5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59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3" name="Google Shape;923;p5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5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5" name="Google Shape;925;p5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5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7" name="Google Shape;92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9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9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8" name="Google Shape;938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9" name="Google Shape;939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0" name="Google Shape;940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6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6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6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6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6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6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6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6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6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6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1" name="Google Shape;951;p6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6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3" name="Google Shape;953;p6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6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6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6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7" name="Google Shape;957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6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6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6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6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8" name="Google Shape;968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70" name="Google Shape;970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1" name="Google Shape;971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6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6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6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6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6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6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6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6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6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6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6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6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6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6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6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6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8" name="Google Shape;988;p6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6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6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6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6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6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6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6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99" name="Google Shape;999;p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0" name="Google Shape;1000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01" name="Google Shape;1001;p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2" name="Google Shape;1002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6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62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5" name="Google Shape;1005;p6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62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6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62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6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62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1" name="Google Shape;1011;p6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62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6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62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5" name="Google Shape;1015;p6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62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6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62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19" name="Google Shape;1019;p6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6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6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6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6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6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6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6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0" name="Google Shape;1030;p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1" name="Google Shape;1031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32" name="Google Shape;1032;p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Google Shape;1033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6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63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6" name="Google Shape;1036;p6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63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6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63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0" name="Google Shape;1040;p6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63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2" name="Google Shape;1042;p6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63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6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63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6" name="Google Shape;1046;p6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6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6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6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50" name="Google Shape;1050;p6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6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6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6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6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6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6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6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Google Shape;1059;p6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64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1" name="Google Shape;1061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2" name="Google Shape;1062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63" name="Google Shape;106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64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65" name="Google Shape;1065;p64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6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9" name="Google Shape;1069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65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71" name="Google Shape;10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4" name="Google Shape;1074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7" name="Google Shape;1077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7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79" name="Google Shape;1079;p67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6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6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83" name="Google Shape;1083;p68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84" name="Google Shape;108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7" name="Google Shape;1087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9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42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5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60.xml"/><Relationship Id="rId53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59.xml"/><Relationship Id="rId52" Type="http://schemas.openxmlformats.org/officeDocument/2006/relationships/slideLayout" Target="../slideLayouts/slideLayout67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63.xml"/><Relationship Id="rId8" Type="http://schemas.openxmlformats.org/officeDocument/2006/relationships/slideLayout" Target="../slideLayouts/slideLayout23.xml"/><Relationship Id="rId51" Type="http://schemas.openxmlformats.org/officeDocument/2006/relationships/slideLayout" Target="../slideLayouts/slideLayout66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35.xml"/><Relationship Id="rId41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70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[Security misconfiguration]</a:t>
            </a:r>
            <a:endParaRPr/>
          </a:p>
        </p:txBody>
      </p:sp>
      <p:sp>
        <p:nvSpPr>
          <p:cNvPr id="1188" name="Google Shape;1188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79"/>
          <p:cNvSpPr/>
          <p:nvPr/>
        </p:nvSpPr>
        <p:spPr>
          <a:xfrm flipH="1">
            <a:off x="990525" y="1480575"/>
            <a:ext cx="34779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Browser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Unauthenticated Http session open on the victim.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90" name="Google Shape;1190;p79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91" name="Google Shape;1191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92" name="Google Shape;1192;p7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79"/>
          <p:cNvGrpSpPr/>
          <p:nvPr/>
        </p:nvGrpSpPr>
        <p:grpSpPr>
          <a:xfrm>
            <a:off x="5336431" y="887903"/>
            <a:ext cx="533372" cy="533480"/>
            <a:chOff x="457200" y="1378813"/>
            <a:chExt cx="695400" cy="695450"/>
          </a:xfrm>
        </p:grpSpPr>
        <p:sp>
          <p:nvSpPr>
            <p:cNvPr id="1194" name="Google Shape;1194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95" name="Google Shape;1195;p7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6" name="Google Shape;1196;p79"/>
          <p:cNvSpPr/>
          <p:nvPr/>
        </p:nvSpPr>
        <p:spPr>
          <a:xfrm flipH="1">
            <a:off x="5025625" y="1480575"/>
            <a:ext cx="33528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7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Access to the webdav server and hidden folders and password file.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2" name="Google Shape;120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37050" cy="24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19350"/>
            <a:ext cx="9144001" cy="129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7050" y="0"/>
            <a:ext cx="4706951" cy="240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80"/>
          <p:cNvPicPr preferRelativeResize="0"/>
          <p:nvPr/>
        </p:nvPicPr>
        <p:blipFill rotWithShape="1">
          <a:blip r:embed="rId6">
            <a:alphaModFix/>
          </a:blip>
          <a:srcRect b="27551"/>
          <a:stretch/>
        </p:blipFill>
        <p:spPr>
          <a:xfrm>
            <a:off x="0" y="3383550"/>
            <a:ext cx="9143999" cy="17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1" name="Google Shape;121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5029101" cy="46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800" y="3382463"/>
            <a:ext cx="4127200" cy="1229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6800" y="0"/>
            <a:ext cx="4127200" cy="338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[Local File inclusion]</a:t>
            </a:r>
            <a:endParaRPr/>
          </a:p>
        </p:txBody>
      </p:sp>
      <p:sp>
        <p:nvSpPr>
          <p:cNvPr id="1219" name="Google Shape;1219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82"/>
          <p:cNvSpPr/>
          <p:nvPr/>
        </p:nvSpPr>
        <p:spPr>
          <a:xfrm flipH="1">
            <a:off x="570000" y="1480575"/>
            <a:ext cx="37308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9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Msfvenom php payload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metasploit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login credentials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Decryption</a:t>
            </a:r>
            <a:endParaRPr sz="2100"/>
          </a:p>
        </p:txBody>
      </p:sp>
      <p:grpSp>
        <p:nvGrpSpPr>
          <p:cNvPr id="1221" name="Google Shape;1221;p8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222" name="Google Shape;1222;p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3" name="Google Shape;1223;p8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82"/>
          <p:cNvGrpSpPr/>
          <p:nvPr/>
        </p:nvGrpSpPr>
        <p:grpSpPr>
          <a:xfrm>
            <a:off x="4883031" y="887903"/>
            <a:ext cx="533372" cy="533480"/>
            <a:chOff x="457200" y="1378813"/>
            <a:chExt cx="695400" cy="695450"/>
          </a:xfrm>
        </p:grpSpPr>
        <p:sp>
          <p:nvSpPr>
            <p:cNvPr id="1225" name="Google Shape;1225;p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6" name="Google Shape;1226;p8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7" name="Google Shape;1227;p82"/>
          <p:cNvSpPr/>
          <p:nvPr/>
        </p:nvSpPr>
        <p:spPr>
          <a:xfrm flipH="1">
            <a:off x="4883025" y="1480575"/>
            <a:ext cx="37308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9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Privilege escalation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Access to the webdav server.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code execution</a:t>
            </a:r>
            <a:endParaRPr sz="2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3" name="Google Shape;123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65750" cy="19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300" y="1906750"/>
            <a:ext cx="546575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5750" y="0"/>
            <a:ext cx="367825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5750" y="990600"/>
            <a:ext cx="3678251" cy="21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5750" y="3072150"/>
            <a:ext cx="3678251" cy="18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Google Shape;1242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8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4" name="Google Shape;1244;p8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15</a:t>
            </a:fld>
            <a:endParaRPr sz="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250" name="Google Shape;1250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251" name="Google Shape;1251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85"/>
          <p:cNvSpPr/>
          <p:nvPr/>
        </p:nvSpPr>
        <p:spPr>
          <a:xfrm>
            <a:off x="367350" y="1467800"/>
            <a:ext cx="8409300" cy="28398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port scan occur at 00:30 and 14:30.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43,951 packets were sent from 192.168.1.105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high number of packets indicates that was a port scan.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3" name="Google Shape;1253;p85"/>
          <p:cNvSpPr txBox="1">
            <a:spLocks noGrp="1"/>
          </p:cNvSpPr>
          <p:nvPr>
            <p:ph type="body" idx="3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</a:t>
            </a:r>
            <a:endParaRPr sz="1200"/>
          </a:p>
          <a:p>
            <a:pPr marL="320040" lvl="0" indent="-167640" algn="l" rtl="0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</a:t>
            </a:r>
            <a:endParaRPr sz="1200"/>
          </a:p>
          <a:p>
            <a:pPr marL="320040" lvl="0" indent="-167640" algn="l" rtl="0">
              <a:spcBef>
                <a:spcPts val="600"/>
              </a:spcBef>
              <a:spcAft>
                <a:spcPts val="600"/>
              </a:spcAft>
              <a:buSzPts val="1200"/>
              <a:buChar char="●"/>
            </a:pPr>
            <a:r>
              <a:rPr lang="en" sz="1200"/>
              <a:t>What indicates that this was a port scan?</a:t>
            </a:r>
            <a:endParaRPr sz="1200"/>
          </a:p>
        </p:txBody>
      </p:sp>
      <p:pic>
        <p:nvPicPr>
          <p:cNvPr id="1254" name="Google Shape;125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3500" y="1467775"/>
            <a:ext cx="3783150" cy="21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350" y="1467775"/>
            <a:ext cx="4613375" cy="21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2" name="Google Shape;1262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263" name="Google Shape;1263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86"/>
          <p:cNvSpPr/>
          <p:nvPr/>
        </p:nvSpPr>
        <p:spPr>
          <a:xfrm>
            <a:off x="367350" y="1467800"/>
            <a:ext cx="8409300" cy="34488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request occurred at 14:30. And 1 request were made.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secret_folder was requested. The folder contain the user Ryan password hashes and the path to reach the webdav server.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5" name="Google Shape;1265;p86"/>
          <p:cNvSpPr txBox="1">
            <a:spLocks noGrp="1"/>
          </p:cNvSpPr>
          <p:nvPr>
            <p:ph type="body" idx="3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marL="320040" lvl="0" indent="-167640" algn="l" rtl="0">
              <a:spcBef>
                <a:spcPts val="600"/>
              </a:spcBef>
              <a:spcAft>
                <a:spcPts val="60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266" name="Google Shape;126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467775"/>
            <a:ext cx="4668999" cy="27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3400" y="1467800"/>
            <a:ext cx="4363925" cy="27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4" name="Google Shape;1274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275" name="Google Shape;1275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87"/>
          <p:cNvSpPr/>
          <p:nvPr/>
        </p:nvSpPr>
        <p:spPr>
          <a:xfrm>
            <a:off x="367350" y="1467800"/>
            <a:ext cx="8409300" cy="34488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12,108 requests were made.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Almost 12,000 requests were made before the attacker discovered the password.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7" name="Google Shape;1277;p87"/>
          <p:cNvSpPr txBox="1">
            <a:spLocks noGrp="1"/>
          </p:cNvSpPr>
          <p:nvPr>
            <p:ph type="body" idx="3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marL="320040" lvl="0" indent="-167640" algn="l" rtl="0">
              <a:spcBef>
                <a:spcPts val="600"/>
              </a:spcBef>
              <a:spcAft>
                <a:spcPts val="60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278" name="Google Shape;127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467775"/>
            <a:ext cx="4492475" cy="28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7025" y="1467800"/>
            <a:ext cx="4029624" cy="28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6" name="Google Shape;1286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287" name="Google Shape;1287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88"/>
          <p:cNvSpPr/>
          <p:nvPr/>
        </p:nvSpPr>
        <p:spPr>
          <a:xfrm>
            <a:off x="367350" y="1467800"/>
            <a:ext cx="8409300" cy="34488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58 requests were made to this directory.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root user’s files were requested. The flag.txt file.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9" name="Google Shape;1289;p88"/>
          <p:cNvSpPr txBox="1">
            <a:spLocks noGrp="1"/>
          </p:cNvSpPr>
          <p:nvPr>
            <p:ph type="body" idx="3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marL="320040" lvl="0" indent="-167640" algn="l" rtl="0">
              <a:spcBef>
                <a:spcPts val="600"/>
              </a:spcBef>
              <a:spcAft>
                <a:spcPts val="60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290" name="Google Shape;129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467775"/>
            <a:ext cx="4797574" cy="28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2000" y="1467775"/>
            <a:ext cx="4254650" cy="28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100" name="Google Shape;1100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101" name="Google Shape;1101;p7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2" name="Google Shape;1102;p7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03" name="Google Shape;110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04" name="Google Shape;110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7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06" name="Google Shape;110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07" name="Google Shape;110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8" name="Google Shape;1108;p7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09" name="Google Shape;1109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10" name="Google Shape;1110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" name="Google Shape;1111;p7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12" name="Google Shape;111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13" name="Google Shape;111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4" name="Google Shape;1114;p71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5" name="Google Shape;1115;p7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7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7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71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" name="Google Shape;1119;p71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0" name="Google Shape;1120;p71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8" name="Google Shape;129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25" y="0"/>
            <a:ext cx="8573400" cy="28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900" y="2775325"/>
            <a:ext cx="8518925" cy="21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4" name="Google Shape;1304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90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6" name="Google Shape;1306;p9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21</a:t>
            </a:fld>
            <a:endParaRPr sz="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312" name="Google Shape;1312;p9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9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Excessive http requests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 sz="1300">
                <a:solidFill>
                  <a:schemeClr val="dk1"/>
                </a:solidFill>
              </a:rPr>
              <a:t>WHEN sum() of ‘http.request.packets’ count OVER all documents IS ABOVE 5000 for the last 1 minute.</a:t>
            </a:r>
            <a:endParaRPr sz="1400"/>
          </a:p>
        </p:txBody>
      </p:sp>
      <p:sp>
        <p:nvSpPr>
          <p:cNvPr id="1314" name="Google Shape;1314;p91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Intrusion Detection System rules on the Network.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Network scan and host sweep filter tools.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Host-based IDSs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Operating System guessing prevention.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Profile based detection system or Anomalies detection system alert.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320" name="Google Shape;1320;p9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9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Http Request Size Monitor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WHEN sum() of ‘http.request.bytes’ OVER all documents IS ABOVE 3500 bytes for the last 1 minute</a:t>
            </a:r>
            <a:endParaRPr sz="900"/>
          </a:p>
        </p:txBody>
      </p:sp>
      <p:sp>
        <p:nvSpPr>
          <p:cNvPr id="1322" name="Google Shape;1322;p9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Use https, http over SSL/TLS.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Filter all http requests.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Set permissions on the web server directory.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File protection systems, such as encryption/decryption for access.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OSs file security monitoring such as Active Directory.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Server side input validation.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328" name="Google Shape;1328;p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9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4662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login error count.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WHEN sum() OF login error count for a user IS ABOVE 10 within 3mn.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0" name="Google Shape;1330;p9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Two factor authentication, using phone number, authentication Apps.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Use CAPTCHA to prevent automated login.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/>
              <a:t>Set password complexity policy.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/>
              <a:t>Use multiple login URLs.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Block unauthorized access to servers.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336" name="Google Shape;1336;p9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9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Excessive http errors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50"/>
              <a:buFont typeface="Roboto"/>
              <a:buChar char="-"/>
            </a:pPr>
            <a:r>
              <a:rPr lang="en" sz="1450">
                <a:solidFill>
                  <a:srgbClr val="1D1C1D"/>
                </a:solidFill>
                <a:highlight>
                  <a:srgbClr val="FFFFFF"/>
                </a:highlight>
              </a:rPr>
              <a:t>WHEN count() GROUPED OVER top 5 'http.response.status_code' IS ABOVE 400 FOR THE LAST 5 minutes</a:t>
            </a:r>
            <a:endParaRPr sz="14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38" name="Google Shape;1338;p9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Two factor authentication for any login access to the server.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Periodic server software update for new patches.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Block URL redirection.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344" name="Google Shape;1344;p9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95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marR="1524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212529"/>
                </a:solidFill>
                <a:highlight>
                  <a:srgbClr val="FFFFFF"/>
                </a:highlight>
              </a:rPr>
              <a:t>CPU usage monitor</a:t>
            </a:r>
            <a:endParaRPr sz="1400"/>
          </a:p>
          <a:p>
            <a:pPr marL="0" marR="15240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0" marR="152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1D1C1D"/>
                </a:solidFill>
                <a:highlight>
                  <a:srgbClr val="F8F8F8"/>
                </a:highlight>
              </a:rPr>
              <a:t>WHEN max() OF system.process.cpu.total.pct OVER all documents IS ABOVE 0.5 FOR THE LAST 3 minutes.</a:t>
            </a:r>
            <a:endParaRPr sz="140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457200" marR="152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46" name="Google Shape;1346;p95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Block unauthorized files uploading on the server.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File Integrity Monitoring solutions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Authenticate all remote connection to the webdav server.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Block unauthorized software or script to run on the server.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OS based firewall to block any code execution attempt on the server.</a:t>
            </a:r>
            <a:endParaRPr sz="1400">
              <a:solidFill>
                <a:schemeClr val="dk1"/>
              </a:solidFill>
            </a:endParaRPr>
          </a:p>
          <a:p>
            <a:pPr marL="457200" marR="1524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212529"/>
                </a:solidFill>
                <a:highlight>
                  <a:schemeClr val="lt1"/>
                </a:highlight>
              </a:rPr>
              <a:t>Logs endpoint events</a:t>
            </a:r>
            <a:endParaRPr sz="140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126" name="Google Shape;1126;p7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73"/>
          <p:cNvSpPr txBox="1">
            <a:spLocks noGrp="1"/>
          </p:cNvSpPr>
          <p:nvPr>
            <p:ph type="body" idx="2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457200" tIns="0" rIns="457200" bIns="9144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132" name="Google Shape;1132;p73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133" name="Google Shape;1133;p7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134" name="Google Shape;1134;p73"/>
          <p:cNvSpPr txBox="1"/>
          <p:nvPr/>
        </p:nvSpPr>
        <p:spPr>
          <a:xfrm>
            <a:off x="6955435" y="910475"/>
            <a:ext cx="2015339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Address Range:192.168.1.1 – 192.168.1.105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Netmask: 192.168.1.1/24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Gateway:  192.168.1.1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IPv4: 192.168.1.1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OS: Windows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Hostname: Hypervisor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IPv4: 192.168.1.90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OS: Linux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Hostname: Kali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IPv4: 192.168.1.100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OS: Linux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Hostname: Elk Server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IPv4: 192.168.1.105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OS: Linux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Hostname: Capstone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6D9EB-0FA0-ABB5-CEF1-F06DCAA90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119" y="908363"/>
            <a:ext cx="5148167" cy="389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0" name="Google Shape;114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7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142" name="Google Shape;1142;p74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3" name="Google Shape;1143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149" name="Google Shape;1149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50" name="Google Shape;1150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1151" name="Google Shape;1151;p75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{49704C05-89C9-4D73-83D9-A584EFAEF777}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Hypervisor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Gateway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Elastic Stack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(Kibana logs and metrics)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76"/>
          <p:cNvSpPr txBox="1">
            <a:spLocks noGrp="1"/>
          </p:cNvSpPr>
          <p:nvPr>
            <p:ph type="title"/>
          </p:nvPr>
        </p:nvSpPr>
        <p:spPr>
          <a:xfrm>
            <a:off x="-12300" y="152400"/>
            <a:ext cx="9168600" cy="428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Vulnerability Assessment</a:t>
            </a:r>
            <a:endParaRPr sz="2000"/>
          </a:p>
        </p:txBody>
      </p:sp>
      <p:sp>
        <p:nvSpPr>
          <p:cNvPr id="1157" name="Google Shape;1157;p76"/>
          <p:cNvSpPr txBox="1">
            <a:spLocks noGrp="1"/>
          </p:cNvSpPr>
          <p:nvPr>
            <p:ph type="subTitle" idx="1"/>
          </p:nvPr>
        </p:nvSpPr>
        <p:spPr>
          <a:xfrm>
            <a:off x="0" y="5235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 sz="1600"/>
          </a:p>
        </p:txBody>
      </p:sp>
      <p:sp>
        <p:nvSpPr>
          <p:cNvPr id="1158" name="Google Shape;1158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1159" name="Google Shape;1159;p76"/>
          <p:cNvGraphicFramePr/>
          <p:nvPr/>
        </p:nvGraphicFramePr>
        <p:xfrm>
          <a:off x="467150" y="104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{49704C05-89C9-4D73-83D9-A584EFAEF777}</a:tableStyleId>
              </a:tblPr>
              <a:tblGrid>
                <a:gridCol w="283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9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3A3A3E"/>
                          </a:solidFill>
                          <a:highlight>
                            <a:srgbClr val="FFFFFF"/>
                          </a:highlight>
                        </a:rPr>
                        <a:t>CVE-2018-15473</a:t>
                      </a:r>
                      <a:endParaRPr sz="16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vulnerability allows a remote attacker to enumerate all accounts on the system.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vulnerability exists due to a logical error in auth2-gss.c, auth2-hostbased.c, and auth2-pubkey.c files when processing authentication requests.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remote attacker can send a specially crafted chain of packets and monitor behavior of openssh server to determine presence of a valid username. The server will drop connection upon receiving a malformed authentication packets if the username is valid.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8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9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 b="1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CVE-2018-17189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 Apache HTTP server versions 2.4.37 and prior, by sending request bodies in a slow loris way to plain resources, the h2 stream for that request unnecessarily occupied a server thread cleaning up that incoming data. This affects only HTTP/2 (mod_http2) connections.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crashes processes which could result in Denial of Service.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77"/>
          <p:cNvSpPr/>
          <p:nvPr/>
        </p:nvSpPr>
        <p:spPr>
          <a:xfrm flipH="1">
            <a:off x="724425" y="1480575"/>
            <a:ext cx="37746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2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Nmap scan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dirb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Hydra 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6" name="Google Shape;1166;p77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67" name="Google Shape;116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8" name="Google Shape;1168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9" name="Google Shape;1169;p77"/>
          <p:cNvGrpSpPr/>
          <p:nvPr/>
        </p:nvGrpSpPr>
        <p:grpSpPr>
          <a:xfrm>
            <a:off x="4443619" y="947103"/>
            <a:ext cx="533372" cy="533480"/>
            <a:chOff x="457200" y="1378813"/>
            <a:chExt cx="695400" cy="695450"/>
          </a:xfrm>
        </p:grpSpPr>
        <p:sp>
          <p:nvSpPr>
            <p:cNvPr id="1170" name="Google Shape;1170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1" name="Google Shape;1171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2" name="Google Shape;1172;p77"/>
          <p:cNvSpPr/>
          <p:nvPr/>
        </p:nvSpPr>
        <p:spPr>
          <a:xfrm flipH="1">
            <a:off x="4578450" y="1480575"/>
            <a:ext cx="37746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2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 login credentials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Access to hidden folders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77"/>
          <p:cNvSpPr txBox="1"/>
          <p:nvPr/>
        </p:nvSpPr>
        <p:spPr>
          <a:xfrm>
            <a:off x="126000" y="97300"/>
            <a:ext cx="91686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Exploitation: </a:t>
            </a:r>
            <a:r>
              <a:rPr lang="en" sz="2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[Brute Force Vulnerability]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9" name="Google Shape;117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5081525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1525" y="152400"/>
            <a:ext cx="4062475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743200"/>
            <a:ext cx="9143999" cy="8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657600"/>
            <a:ext cx="9143999" cy="121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1265</Words>
  <Application>Microsoft Office PowerPoint</Application>
  <PresentationFormat>On-screen Show (16:9)</PresentationFormat>
  <Paragraphs>278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Roboto Light</vt:lpstr>
      <vt:lpstr>Roboto</vt:lpstr>
      <vt:lpstr>Arial</vt:lpstr>
      <vt:lpstr>Roboto Medium</vt:lpstr>
      <vt:lpstr>Roboto Thin</vt:lpstr>
      <vt:lpstr>Roboto Black</vt:lpstr>
      <vt:lpstr>Simple Light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PowerPoint Presentation</vt:lpstr>
      <vt:lpstr>PowerPoint Presentation</vt:lpstr>
      <vt:lpstr>Exploitation: [Security misconfiguration]</vt:lpstr>
      <vt:lpstr>PowerPoint Presentation</vt:lpstr>
      <vt:lpstr>PowerPoint Presentation</vt:lpstr>
      <vt:lpstr>Exploitation: [Local File inclusion]</vt:lpstr>
      <vt:lpstr>PowerPoint Presentation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PowerPoint Presentation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SENAME HOUNTONDJI</cp:lastModifiedBy>
  <cp:revision>1</cp:revision>
  <dcterms:modified xsi:type="dcterms:W3CDTF">2022-07-16T15:41:17Z</dcterms:modified>
</cp:coreProperties>
</file>